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Libre Franklin Medium"/>
      <p:regular r:id="rId21"/>
      <p:bold r:id="rId22"/>
      <p:italic r:id="rId23"/>
      <p:boldItalic r:id="rId24"/>
    </p:embeddedFont>
    <p:embeddedFont>
      <p:font typeface="Playfair Display SemiBold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9" roundtripDataSignature="AMtx7mjsbQrN6YtUnWl9d7pIdeElSzb1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LibreFranklinMedium-bold.fntdata"/><Relationship Id="rId21" Type="http://schemas.openxmlformats.org/officeDocument/2006/relationships/font" Target="fonts/LibreFranklinMedium-regular.fntdata"/><Relationship Id="rId24" Type="http://schemas.openxmlformats.org/officeDocument/2006/relationships/font" Target="fonts/LibreFranklinMedium-boldItalic.fntdata"/><Relationship Id="rId23" Type="http://schemas.openxmlformats.org/officeDocument/2006/relationships/font" Target="fonts/LibreFranklin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SemiBold-bold.fntdata"/><Relationship Id="rId25" Type="http://schemas.openxmlformats.org/officeDocument/2006/relationships/font" Target="fonts/PlayfairDisplaySemiBold-regular.fntdata"/><Relationship Id="rId28" Type="http://schemas.openxmlformats.org/officeDocument/2006/relationships/font" Target="fonts/PlayfairDisplaySemiBold-boldItalic.fntdata"/><Relationship Id="rId27" Type="http://schemas.openxmlformats.org/officeDocument/2006/relationships/font" Target="fonts/PlayfairDisplaySemiBol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8100000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 txBox="1"/>
          <p:nvPr>
            <p:ph type="ctrTitle"/>
          </p:nvPr>
        </p:nvSpPr>
        <p:spPr>
          <a:xfrm>
            <a:off x="626225" y="1828800"/>
            <a:ext cx="4098175" cy="31773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Libre Franklin Medium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" type="subTitle"/>
          </p:nvPr>
        </p:nvSpPr>
        <p:spPr>
          <a:xfrm>
            <a:off x="626225" y="5181600"/>
            <a:ext cx="4098175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 sz="2000" cap="none">
                <a:solidFill>
                  <a:srgbClr val="7F7F7F"/>
                </a:solidFill>
              </a:defRPr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9pPr>
          </a:lstStyle>
          <a:p/>
        </p:txBody>
      </p:sp>
      <p:pic>
        <p:nvPicPr>
          <p:cNvPr descr="EKG line" id="19" name="Google Shape;1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88688" y="-1"/>
            <a:ext cx="7000137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2"/>
          <p:cNvSpPr txBox="1"/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2"/>
          <p:cNvSpPr txBox="1"/>
          <p:nvPr>
            <p:ph idx="1" type="body"/>
          </p:nvPr>
        </p:nvSpPr>
        <p:spPr>
          <a:xfrm rot="5400000">
            <a:off x="3810000" y="-457200"/>
            <a:ext cx="4572001" cy="91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1" type="ftr"/>
          </p:nvPr>
        </p:nvSpPr>
        <p:spPr>
          <a:xfrm>
            <a:off x="1066800" y="6481760"/>
            <a:ext cx="78486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9067800" y="6465885"/>
            <a:ext cx="10668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2" type="sldNum"/>
          </p:nvPr>
        </p:nvSpPr>
        <p:spPr>
          <a:xfrm>
            <a:off x="10287000" y="6481760"/>
            <a:ext cx="8382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ctangle" id="74" name="Google Shape;74;p23"/>
          <p:cNvSpPr/>
          <p:nvPr/>
        </p:nvSpPr>
        <p:spPr>
          <a:xfrm>
            <a:off x="9982200" y="0"/>
            <a:ext cx="22098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8A2123"/>
              </a:gs>
            </a:gsLst>
            <a:lin ang="10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8115300" y="2400301"/>
            <a:ext cx="5943600" cy="2057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2171701" y="-1104901"/>
            <a:ext cx="5943599" cy="90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1" type="ftr"/>
          </p:nvPr>
        </p:nvSpPr>
        <p:spPr>
          <a:xfrm>
            <a:off x="1066800" y="6481760"/>
            <a:ext cx="78486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0" type="dt"/>
          </p:nvPr>
        </p:nvSpPr>
        <p:spPr>
          <a:xfrm>
            <a:off x="9067800" y="6465885"/>
            <a:ext cx="10668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10287000" y="6481760"/>
            <a:ext cx="8382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4"/>
          <p:cNvSpPr txBox="1"/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" type="body"/>
          </p:nvPr>
        </p:nvSpPr>
        <p:spPr>
          <a:xfrm>
            <a:off x="1524000" y="1828799"/>
            <a:ext cx="9144000" cy="4572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1" type="ftr"/>
          </p:nvPr>
        </p:nvSpPr>
        <p:spPr>
          <a:xfrm>
            <a:off x="1066800" y="6481760"/>
            <a:ext cx="78486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9067800" y="6465885"/>
            <a:ext cx="10668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2" type="sldNum"/>
          </p:nvPr>
        </p:nvSpPr>
        <p:spPr>
          <a:xfrm>
            <a:off x="10287000" y="6481760"/>
            <a:ext cx="8382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 txBox="1"/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" type="body"/>
          </p:nvPr>
        </p:nvSpPr>
        <p:spPr>
          <a:xfrm>
            <a:off x="1066800" y="1825624"/>
            <a:ext cx="4800600" cy="4575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F3F3F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29" name="Google Shape;29;p15"/>
          <p:cNvSpPr txBox="1"/>
          <p:nvPr>
            <p:ph idx="2" type="body"/>
          </p:nvPr>
        </p:nvSpPr>
        <p:spPr>
          <a:xfrm>
            <a:off x="6324600" y="1825624"/>
            <a:ext cx="4800600" cy="4575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F3F3F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30" name="Google Shape;30;p15"/>
          <p:cNvSpPr txBox="1"/>
          <p:nvPr>
            <p:ph idx="11" type="ftr"/>
          </p:nvPr>
        </p:nvSpPr>
        <p:spPr>
          <a:xfrm>
            <a:off x="1066800" y="6481760"/>
            <a:ext cx="78486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0" type="dt"/>
          </p:nvPr>
        </p:nvSpPr>
        <p:spPr>
          <a:xfrm>
            <a:off x="9067800" y="6465885"/>
            <a:ext cx="10668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10287000" y="6481760"/>
            <a:ext cx="8382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 Header">
    <p:bg>
      <p:bgPr>
        <a:gradFill>
          <a:gsLst>
            <a:gs pos="0">
              <a:schemeClr val="accent1"/>
            </a:gs>
            <a:gs pos="100000">
              <a:srgbClr val="8A2123"/>
            </a:gs>
          </a:gsLst>
          <a:lin ang="5400000" scaled="0"/>
        </a:gra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ctangle" id="34" name="Google Shape;34;p16"/>
          <p:cNvSpPr/>
          <p:nvPr/>
        </p:nvSpPr>
        <p:spPr>
          <a:xfrm>
            <a:off x="265112" y="228600"/>
            <a:ext cx="11658600" cy="6400800"/>
          </a:xfrm>
          <a:prstGeom prst="rect">
            <a:avLst/>
          </a:prstGeom>
          <a:noFill/>
          <a:ln cap="flat" cmpd="sng" w="1587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35" name="Google Shape;35;p16"/>
          <p:cNvSpPr txBox="1"/>
          <p:nvPr>
            <p:ph type="title"/>
          </p:nvPr>
        </p:nvSpPr>
        <p:spPr>
          <a:xfrm>
            <a:off x="1066800" y="1828800"/>
            <a:ext cx="7772400" cy="31773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Libre Franklin Medium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" type="body"/>
          </p:nvPr>
        </p:nvSpPr>
        <p:spPr>
          <a:xfrm>
            <a:off x="1066800" y="518160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 txBox="1"/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" type="body"/>
          </p:nvPr>
        </p:nvSpPr>
        <p:spPr>
          <a:xfrm>
            <a:off x="1066800" y="1828799"/>
            <a:ext cx="48006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b="0" sz="2400" cap="none">
                <a:solidFill>
                  <a:srgbClr val="3F3F3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0" name="Google Shape;40;p17"/>
          <p:cNvSpPr txBox="1"/>
          <p:nvPr>
            <p:ph idx="2" type="body"/>
          </p:nvPr>
        </p:nvSpPr>
        <p:spPr>
          <a:xfrm>
            <a:off x="1066800" y="2590799"/>
            <a:ext cx="4800600" cy="38100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F3F3F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41" name="Google Shape;41;p17"/>
          <p:cNvSpPr txBox="1"/>
          <p:nvPr>
            <p:ph idx="3" type="body"/>
          </p:nvPr>
        </p:nvSpPr>
        <p:spPr>
          <a:xfrm>
            <a:off x="6324600" y="1828799"/>
            <a:ext cx="48006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 b="0" sz="2400" cap="none">
                <a:solidFill>
                  <a:srgbClr val="3F3F3F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17"/>
          <p:cNvSpPr txBox="1"/>
          <p:nvPr>
            <p:ph idx="4" type="body"/>
          </p:nvPr>
        </p:nvSpPr>
        <p:spPr>
          <a:xfrm>
            <a:off x="6324600" y="2590799"/>
            <a:ext cx="4800600" cy="38100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F3F3F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1066800" y="6481760"/>
            <a:ext cx="78486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0" type="dt"/>
          </p:nvPr>
        </p:nvSpPr>
        <p:spPr>
          <a:xfrm>
            <a:off x="9067800" y="6465885"/>
            <a:ext cx="10668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7"/>
          <p:cNvSpPr txBox="1"/>
          <p:nvPr>
            <p:ph idx="12" type="sldNum"/>
          </p:nvPr>
        </p:nvSpPr>
        <p:spPr>
          <a:xfrm>
            <a:off x="10287000" y="6481760"/>
            <a:ext cx="8382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8"/>
          <p:cNvSpPr txBox="1"/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1" type="ftr"/>
          </p:nvPr>
        </p:nvSpPr>
        <p:spPr>
          <a:xfrm>
            <a:off x="1066800" y="6481760"/>
            <a:ext cx="78486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0" type="dt"/>
          </p:nvPr>
        </p:nvSpPr>
        <p:spPr>
          <a:xfrm>
            <a:off x="9067800" y="6465885"/>
            <a:ext cx="10668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8"/>
          <p:cNvSpPr txBox="1"/>
          <p:nvPr>
            <p:ph idx="12" type="sldNum"/>
          </p:nvPr>
        </p:nvSpPr>
        <p:spPr>
          <a:xfrm>
            <a:off x="10287000" y="6481760"/>
            <a:ext cx="8382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1066800" y="6481760"/>
            <a:ext cx="78486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0" type="dt"/>
          </p:nvPr>
        </p:nvSpPr>
        <p:spPr>
          <a:xfrm>
            <a:off x="9067800" y="6465885"/>
            <a:ext cx="10668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9"/>
          <p:cNvSpPr txBox="1"/>
          <p:nvPr>
            <p:ph idx="12" type="sldNum"/>
          </p:nvPr>
        </p:nvSpPr>
        <p:spPr>
          <a:xfrm>
            <a:off x="10287000" y="6481760"/>
            <a:ext cx="8382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ctangle" id="56" name="Google Shape;56;p20"/>
          <p:cNvSpPr/>
          <p:nvPr/>
        </p:nvSpPr>
        <p:spPr>
          <a:xfrm>
            <a:off x="7008812" y="0"/>
            <a:ext cx="5180013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8A2123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descr="Rectangle" id="57" name="Google Shape;57;p20"/>
          <p:cNvSpPr/>
          <p:nvPr/>
        </p:nvSpPr>
        <p:spPr>
          <a:xfrm>
            <a:off x="7255668" y="228600"/>
            <a:ext cx="4686300" cy="6400800"/>
          </a:xfrm>
          <a:prstGeom prst="rect">
            <a:avLst/>
          </a:prstGeom>
          <a:noFill/>
          <a:ln cap="flat" cmpd="sng" w="1587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58" name="Google Shape;58;p20"/>
          <p:cNvSpPr txBox="1"/>
          <p:nvPr>
            <p:ph type="title"/>
          </p:nvPr>
        </p:nvSpPr>
        <p:spPr>
          <a:xfrm>
            <a:off x="7632700" y="3200400"/>
            <a:ext cx="3932237" cy="17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Libre Franklin Medium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" type="body"/>
          </p:nvPr>
        </p:nvSpPr>
        <p:spPr>
          <a:xfrm>
            <a:off x="609600" y="457201"/>
            <a:ext cx="59436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F3F3F"/>
              </a:buClr>
              <a:buSzPts val="2400"/>
              <a:buChar char="▪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000"/>
              <a:buChar char="▪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▪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5pPr>
            <a:lvl6pPr indent="-3302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8pPr>
            <a:lvl9pPr indent="-3302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Char char="▪"/>
              <a:defRPr sz="1600"/>
            </a:lvl9pPr>
          </a:lstStyle>
          <a:p/>
        </p:txBody>
      </p:sp>
      <p:sp>
        <p:nvSpPr>
          <p:cNvPr id="60" name="Google Shape;60;p20"/>
          <p:cNvSpPr txBox="1"/>
          <p:nvPr>
            <p:ph idx="2" type="body"/>
          </p:nvPr>
        </p:nvSpPr>
        <p:spPr>
          <a:xfrm>
            <a:off x="7632699" y="5029200"/>
            <a:ext cx="3932237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ctangle" id="62" name="Google Shape;62;p21"/>
          <p:cNvSpPr/>
          <p:nvPr/>
        </p:nvSpPr>
        <p:spPr>
          <a:xfrm>
            <a:off x="7008812" y="0"/>
            <a:ext cx="5180013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8A2123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descr="Rectangle" id="63" name="Google Shape;63;p21"/>
          <p:cNvSpPr/>
          <p:nvPr/>
        </p:nvSpPr>
        <p:spPr>
          <a:xfrm>
            <a:off x="7255668" y="228600"/>
            <a:ext cx="4686300" cy="6400800"/>
          </a:xfrm>
          <a:prstGeom prst="rect">
            <a:avLst/>
          </a:prstGeom>
          <a:noFill/>
          <a:ln cap="flat" cmpd="sng" w="1587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64" name="Google Shape;64;p21"/>
          <p:cNvSpPr txBox="1"/>
          <p:nvPr>
            <p:ph type="title"/>
          </p:nvPr>
        </p:nvSpPr>
        <p:spPr>
          <a:xfrm>
            <a:off x="7635240" y="3200400"/>
            <a:ext cx="3932237" cy="17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Libre Franklin Medium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descr="An empty placeholder to add an image. Click on the placeholder and select the image that you wish to add." id="65" name="Google Shape;65;p21"/>
          <p:cNvSpPr/>
          <p:nvPr>
            <p:ph idx="2" type="pic"/>
          </p:nvPr>
        </p:nvSpPr>
        <p:spPr>
          <a:xfrm>
            <a:off x="1" y="0"/>
            <a:ext cx="7008810" cy="6857999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1"/>
          <p:cNvSpPr txBox="1"/>
          <p:nvPr>
            <p:ph idx="1" type="body"/>
          </p:nvPr>
        </p:nvSpPr>
        <p:spPr>
          <a:xfrm>
            <a:off x="7635240" y="5029200"/>
            <a:ext cx="3932237" cy="13746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162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Red bar" id="10" name="Google Shape;10;p12"/>
          <p:cNvSpPr/>
          <p:nvPr/>
        </p:nvSpPr>
        <p:spPr>
          <a:xfrm>
            <a:off x="1" y="1"/>
            <a:ext cx="12188824" cy="1524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8A2123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11" name="Google Shape;11;p12"/>
          <p:cNvSpPr txBox="1"/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Libre Franklin Medium"/>
              <a:buNone/>
              <a:defRPr b="0" i="0" sz="3600" u="none" cap="none" strike="noStrike">
                <a:solidFill>
                  <a:schemeClr val="lt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2"/>
          <p:cNvSpPr txBox="1"/>
          <p:nvPr>
            <p:ph idx="1" type="body"/>
          </p:nvPr>
        </p:nvSpPr>
        <p:spPr>
          <a:xfrm>
            <a:off x="1524000" y="1828799"/>
            <a:ext cx="9144000" cy="4572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▪"/>
              <a:defRPr b="0" i="0" sz="2400" u="none" cap="none" strike="noStrike">
                <a:solidFill>
                  <a:srgbClr val="3F3F3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200"/>
              <a:buFont typeface="Arial"/>
              <a:buChar char="▪"/>
              <a:defRPr b="0" i="0" sz="2200" u="none" cap="none" strike="noStrike">
                <a:solidFill>
                  <a:srgbClr val="3F3F3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▪"/>
              <a:defRPr b="0" i="0" sz="2000" u="none" cap="none" strike="noStrike">
                <a:solidFill>
                  <a:srgbClr val="3F3F3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▪"/>
              <a:defRPr b="0" i="0" sz="1800" u="none" cap="none" strike="noStrike">
                <a:solidFill>
                  <a:srgbClr val="3F3F3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rgbClr val="3F3F3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rgbClr val="3F3F3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rgbClr val="3F3F3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rgbClr val="3F3F3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rgbClr val="3F3F3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1066800" y="6481760"/>
            <a:ext cx="78486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0" type="dt"/>
          </p:nvPr>
        </p:nvSpPr>
        <p:spPr>
          <a:xfrm>
            <a:off x="9067800" y="6465885"/>
            <a:ext cx="10668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15" name="Google Shape;15;p12"/>
          <p:cNvSpPr txBox="1"/>
          <p:nvPr>
            <p:ph idx="12" type="sldNum"/>
          </p:nvPr>
        </p:nvSpPr>
        <p:spPr>
          <a:xfrm>
            <a:off x="10287000" y="6481760"/>
            <a:ext cx="838200" cy="2397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apps.who.int/nha/database/Select/Indicators/en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-2987400" y="386175"/>
            <a:ext cx="7711800" cy="1554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Libre Franklin Medium"/>
              <a:buNone/>
            </a:pPr>
            <a:r>
              <a:rPr lang="en-US" sz="3600">
                <a:solidFill>
                  <a:srgbClr val="374151"/>
                </a:solidFill>
                <a:highlight>
                  <a:srgbClr val="F7F7F8"/>
                </a:highlight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Health Spending and Global Implications of the Covid-19 Pandemic: </a:t>
            </a:r>
            <a:endParaRPr sz="3600">
              <a:solidFill>
                <a:srgbClr val="374151"/>
              </a:solidFill>
              <a:highlight>
                <a:srgbClr val="F7F7F8"/>
              </a:highlight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50000"/>
              <a:buFont typeface="Libre Franklin Medium"/>
              <a:buNone/>
            </a:pPr>
            <a:r>
              <a:rPr lang="en-US" sz="3600">
                <a:solidFill>
                  <a:srgbClr val="374151"/>
                </a:solidFill>
                <a:highlight>
                  <a:srgbClr val="F7F7F8"/>
                </a:highlight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Analyzing the Outcome</a:t>
            </a:r>
            <a:endParaRPr sz="36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626225" y="3534300"/>
            <a:ext cx="4098300" cy="23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</a:pPr>
            <a:r>
              <a:rPr lang="en-US"/>
              <a:t>GROUP 5 –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</a:pPr>
            <a:r>
              <a:rPr lang="en-US"/>
              <a:t>RACHEL,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</a:pPr>
            <a:r>
              <a:rPr lang="en-US"/>
              <a:t>HOSSEIN,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</a:pPr>
            <a:r>
              <a:rPr lang="en-US"/>
              <a:t>KAVISH,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</a:pPr>
            <a:r>
              <a:rPr lang="en-US"/>
              <a:t>STEVE</a:t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7025" y="0"/>
            <a:ext cx="7564976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"/>
          <p:cNvSpPr txBox="1"/>
          <p:nvPr>
            <p:ph type="title"/>
          </p:nvPr>
        </p:nvSpPr>
        <p:spPr>
          <a:xfrm>
            <a:off x="7632700" y="3200400"/>
            <a:ext cx="3932237" cy="17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Libre Franklin Medium"/>
              <a:buNone/>
            </a:pPr>
            <a:r>
              <a:t/>
            </a:r>
            <a:endParaRPr/>
          </a:p>
        </p:txBody>
      </p:sp>
      <p:sp>
        <p:nvSpPr>
          <p:cNvPr id="147" name="Google Shape;147;p10"/>
          <p:cNvSpPr txBox="1"/>
          <p:nvPr>
            <p:ph idx="1" type="body"/>
          </p:nvPr>
        </p:nvSpPr>
        <p:spPr>
          <a:xfrm>
            <a:off x="609600" y="457201"/>
            <a:ext cx="5943600" cy="59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solidFill>
                  <a:schemeClr val="dk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 Potential Improvements</a:t>
            </a:r>
            <a:endParaRPr b="1" sz="3000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 sz="2600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9370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600"/>
              <a:buChar char="●"/>
            </a:pPr>
            <a:r>
              <a:rPr lang="en-US" sz="2600">
                <a:solidFill>
                  <a:schemeClr val="dk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600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Inclusion of Major Countries</a:t>
            </a:r>
            <a:endParaRPr sz="260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 sz="2600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9370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600"/>
              <a:buChar char="●"/>
            </a:pPr>
            <a:r>
              <a:rPr lang="en-US" sz="2600">
                <a:solidFill>
                  <a:schemeClr val="dk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600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Time Management Strategies</a:t>
            </a:r>
            <a:endParaRPr sz="260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93700" lvl="0" marL="977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74151"/>
              </a:buClr>
              <a:buSzPts val="2600"/>
              <a:buFont typeface="Arial"/>
              <a:buChar char="●"/>
            </a:pPr>
            <a:r>
              <a:rPr lang="en-US" sz="2600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Advanced Visualization Techniques</a:t>
            </a:r>
            <a:endParaRPr sz="260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 sz="2600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 sz="410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40005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700"/>
              <a:buChar char="●"/>
            </a:pPr>
            <a:r>
              <a:rPr lang="en-US" sz="2700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 Predictive Analysis</a:t>
            </a:r>
            <a:endParaRPr sz="270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292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48" name="Google Shape;148;p10"/>
          <p:cNvSpPr txBox="1"/>
          <p:nvPr>
            <p:ph idx="2" type="body"/>
          </p:nvPr>
        </p:nvSpPr>
        <p:spPr>
          <a:xfrm>
            <a:off x="7632699" y="5029200"/>
            <a:ext cx="3932237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149" name="Google Shape;14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9349" y="290250"/>
            <a:ext cx="4796349" cy="675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"/>
          <p:cNvSpPr txBox="1"/>
          <p:nvPr>
            <p:ph type="title"/>
          </p:nvPr>
        </p:nvSpPr>
        <p:spPr>
          <a:xfrm>
            <a:off x="7635240" y="3200400"/>
            <a:ext cx="3932237" cy="17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Libre Franklin Medium"/>
              <a:buNone/>
            </a:pPr>
            <a:r>
              <a:rPr lang="en-US"/>
              <a:t>Add a Slide Title - 5</a:t>
            </a:r>
            <a:endParaRPr/>
          </a:p>
        </p:txBody>
      </p:sp>
      <p:sp>
        <p:nvSpPr>
          <p:cNvPr descr="An empty placeholder to add an image. Click on the placeholder and select the image that you wish to add." id="155" name="Google Shape;155;p11"/>
          <p:cNvSpPr/>
          <p:nvPr>
            <p:ph idx="2" type="pic"/>
          </p:nvPr>
        </p:nvSpPr>
        <p:spPr>
          <a:xfrm>
            <a:off x="1" y="0"/>
            <a:ext cx="7008810" cy="6857999"/>
          </a:xfrm>
          <a:prstGeom prst="rect">
            <a:avLst/>
          </a:prstGeom>
          <a:noFill/>
          <a:ln>
            <a:noFill/>
          </a:ln>
        </p:spPr>
      </p:sp>
      <p:sp>
        <p:nvSpPr>
          <p:cNvPr id="156" name="Google Shape;156;p11"/>
          <p:cNvSpPr txBox="1"/>
          <p:nvPr>
            <p:ph idx="1" type="body"/>
          </p:nvPr>
        </p:nvSpPr>
        <p:spPr>
          <a:xfrm>
            <a:off x="7635240" y="5029200"/>
            <a:ext cx="3932237" cy="13746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00">
                <a:solidFill>
                  <a:schemeClr val="dk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Project Overview</a:t>
            </a:r>
            <a:endParaRPr sz="4000"/>
          </a:p>
        </p:txBody>
      </p:sp>
      <p:sp>
        <p:nvSpPr>
          <p:cNvPr id="92" name="Google Shape;92;p2"/>
          <p:cNvSpPr txBox="1"/>
          <p:nvPr>
            <p:ph idx="1" type="body"/>
          </p:nvPr>
        </p:nvSpPr>
        <p:spPr>
          <a:xfrm>
            <a:off x="102450" y="1499650"/>
            <a:ext cx="12089700" cy="54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25000" lnSpcReduction="20000"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ct val="100000"/>
              <a:buFont typeface="Roboto"/>
              <a:buChar char="●"/>
            </a:pPr>
            <a:r>
              <a:rPr b="1" lang="en-US" sz="84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Project Goals</a:t>
            </a:r>
            <a:endParaRPr b="1" sz="84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84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This project is to investigate the relationship between healthcare expenditures and COVID-19 incidents across different countries. </a:t>
            </a:r>
            <a:endParaRPr sz="84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ct val="100000"/>
              <a:buFont typeface="Roboto"/>
              <a:buChar char="●"/>
            </a:pPr>
            <a:r>
              <a:rPr b="1" lang="en-US" sz="84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Data Sources: GDP, Covid-19, and Vaccination Data</a:t>
            </a:r>
            <a:endParaRPr b="1" sz="84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84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	GDP</a:t>
            </a:r>
            <a:r>
              <a:rPr lang="en-US" sz="148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b="1" lang="en-US" sz="7550" u="sng">
                <a:solidFill>
                  <a:schemeClr val="hlink"/>
                </a:solidFill>
                <a:highlight>
                  <a:srgbClr val="F8F8F8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Global Health Expenditure Database</a:t>
            </a:r>
            <a:r>
              <a:rPr lang="en-US" sz="14800">
                <a:solidFill>
                  <a:srgbClr val="1D1C1D"/>
                </a:solidFill>
                <a:highlight>
                  <a:srgbClr val="F8F8F8"/>
                </a:highlight>
                <a:latin typeface="Arial"/>
                <a:ea typeface="Arial"/>
                <a:cs typeface="Arial"/>
                <a:sym typeface="Arial"/>
              </a:rPr>
              <a:t>  </a:t>
            </a:r>
            <a:endParaRPr sz="14800">
              <a:solidFill>
                <a:srgbClr val="1D1C1D"/>
              </a:solidFill>
              <a:highlight>
                <a:srgbClr val="F8F8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8400">
                <a:solidFill>
                  <a:srgbClr val="1D1C1D"/>
                </a:solidFill>
                <a:highlight>
                  <a:srgbClr val="F8F8F8"/>
                </a:highlight>
                <a:latin typeface="Arial"/>
                <a:ea typeface="Arial"/>
                <a:cs typeface="Arial"/>
                <a:sym typeface="Arial"/>
              </a:rPr>
              <a:t>	Covid-19:XXXXXXXXXXXXXXXXXXXXXX</a:t>
            </a:r>
            <a:endParaRPr sz="8400">
              <a:solidFill>
                <a:srgbClr val="1D1C1D"/>
              </a:solidFill>
              <a:highlight>
                <a:srgbClr val="F8F8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US" sz="8400">
                <a:solidFill>
                  <a:srgbClr val="1D1C1D"/>
                </a:solidFill>
                <a:highlight>
                  <a:srgbClr val="F8F8F8"/>
                </a:highlight>
                <a:latin typeface="Arial"/>
                <a:ea typeface="Arial"/>
                <a:cs typeface="Arial"/>
                <a:sym typeface="Arial"/>
              </a:rPr>
              <a:t>	Vaccination:XXXXXXXXXXXXXXXXXXXXXXXXXXXXXXX</a:t>
            </a:r>
            <a:endParaRPr sz="8400">
              <a:solidFill>
                <a:srgbClr val="1D1C1D"/>
              </a:solidFill>
              <a:highlight>
                <a:srgbClr val="F8F8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US" sz="8183">
                <a:solidFill>
                  <a:schemeClr val="dk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8183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List of Data Collected</a:t>
            </a:r>
            <a:endParaRPr b="1" sz="8183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3114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374151"/>
              </a:buClr>
              <a:buSzPct val="100000"/>
              <a:buFont typeface="Arial"/>
              <a:buChar char="●"/>
            </a:pPr>
            <a:r>
              <a:rPr lang="en-US" sz="6583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GDP Data (2015-2019)</a:t>
            </a:r>
            <a:endParaRPr sz="6583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311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ct val="100000"/>
              <a:buFont typeface="Arial"/>
              <a:buChar char="●"/>
            </a:pPr>
            <a:r>
              <a:rPr lang="en-US" sz="6583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Latitude and Longitude</a:t>
            </a:r>
            <a:endParaRPr sz="6583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311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ct val="100000"/>
              <a:buFont typeface="Arial"/>
              <a:buChar char="●"/>
            </a:pPr>
            <a:r>
              <a:rPr lang="en-US" sz="6583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Covid-19 Data (New Deaths, Confirmed Cases, Recovered Cases, Total Cases, Total Deaths, Total Recovered)</a:t>
            </a:r>
            <a:endParaRPr sz="6583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3114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ct val="100000"/>
              <a:buFont typeface="Arial"/>
              <a:buChar char="●"/>
            </a:pPr>
            <a:r>
              <a:rPr lang="en-US" sz="6583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Vaccination Data (Doses Administered per 100 Population)</a:t>
            </a:r>
            <a:endParaRPr sz="6583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/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n-US" sz="28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Project Methodology: Data Collection, Analysis, API Development, and Visualization</a:t>
            </a:r>
            <a:endParaRPr/>
          </a:p>
        </p:txBody>
      </p:sp>
      <p:sp>
        <p:nvSpPr>
          <p:cNvPr id="98" name="Google Shape;98;p3"/>
          <p:cNvSpPr txBox="1"/>
          <p:nvPr/>
        </p:nvSpPr>
        <p:spPr>
          <a:xfrm>
            <a:off x="415475" y="1883825"/>
            <a:ext cx="11553300" cy="48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lang="en-US" sz="2900">
                <a:solidFill>
                  <a:schemeClr val="dk1"/>
                </a:solidFill>
              </a:rPr>
              <a:t>API Development and Flask Integration:</a:t>
            </a:r>
            <a:endParaRPr sz="2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 </a:t>
            </a:r>
            <a:r>
              <a:rPr lang="en-US" sz="2200">
                <a:solidFill>
                  <a:schemeClr val="dk1"/>
                </a:solidFill>
              </a:rPr>
              <a:t>- Create a Python Flask-powered API to interact with the SQL database.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 - Implement API endpoints for data retrieval.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 - Ensure the API provides the required data for the web interface.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lang="en-US" sz="2900">
                <a:solidFill>
                  <a:schemeClr val="dk1"/>
                </a:solidFill>
              </a:rPr>
              <a:t>Web Interface and Data Visualization:</a:t>
            </a:r>
            <a:endParaRPr sz="2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 - Design an interactive web interface using HTML, CSS, and JavaScript.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 - Incorporate a JavaScript library for data visualization.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 - Create visualizations to present the project findings.</a:t>
            </a:r>
            <a:endParaRPr sz="2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/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b="1" lang="en-US" sz="4387">
                <a:solidFill>
                  <a:schemeClr val="dk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Technical Aspects</a:t>
            </a:r>
            <a:endParaRPr sz="5287"/>
          </a:p>
        </p:txBody>
      </p:sp>
      <p:sp>
        <p:nvSpPr>
          <p:cNvPr id="104" name="Google Shape;104;p4"/>
          <p:cNvSpPr txBox="1"/>
          <p:nvPr>
            <p:ph idx="1" type="body"/>
          </p:nvPr>
        </p:nvSpPr>
        <p:spPr>
          <a:xfrm>
            <a:off x="0" y="1541075"/>
            <a:ext cx="6192000" cy="45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180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sz="3010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4197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10"/>
              <a:buFont typeface="Arial"/>
              <a:buChar char="▪"/>
            </a:pPr>
            <a:r>
              <a:rPr lang="en-US" sz="3010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D3.js Integration nteractive </a:t>
            </a:r>
            <a:endParaRPr sz="301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4197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10"/>
              <a:buFont typeface="Arial"/>
              <a:buChar char="▪"/>
            </a:pPr>
            <a:r>
              <a:rPr lang="en-US" sz="3010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Charts (Line, Bar, Scatter)</a:t>
            </a:r>
            <a:endParaRPr sz="301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4197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10"/>
              <a:buFont typeface="Arial"/>
              <a:buChar char="▪"/>
            </a:pPr>
            <a:r>
              <a:rPr lang="en-US" sz="3010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Dropdowns for Country Selection</a:t>
            </a:r>
            <a:endParaRPr sz="301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4197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10"/>
              <a:buFont typeface="Arial"/>
              <a:buChar char="▪"/>
            </a:pPr>
            <a:r>
              <a:rPr lang="en-US" sz="3010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Simultaneous Data Presentation</a:t>
            </a:r>
            <a:endParaRPr sz="301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4197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10"/>
              <a:buFont typeface="Arial"/>
              <a:buChar char="▪"/>
            </a:pPr>
            <a:r>
              <a:rPr lang="en-US" sz="3010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Real-time Updates</a:t>
            </a:r>
            <a:endParaRPr sz="301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41973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10"/>
              <a:buFont typeface="Arial"/>
              <a:buChar char="▪"/>
            </a:pPr>
            <a:r>
              <a:rPr lang="en-US" sz="3010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Responsive Design</a:t>
            </a:r>
            <a:endParaRPr sz="301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70000"/>
              </a:lnSpc>
              <a:spcBef>
                <a:spcPts val="280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sz="1910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2921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t/>
            </a:r>
            <a:endParaRPr sz="1910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4"/>
          <p:cNvSpPr txBox="1"/>
          <p:nvPr/>
        </p:nvSpPr>
        <p:spPr>
          <a:xfrm>
            <a:off x="6249025" y="1852525"/>
            <a:ext cx="5605800" cy="47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F3F3F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rPr>
              <a:t>Image</a:t>
            </a:r>
            <a:endParaRPr sz="2400">
              <a:solidFill>
                <a:srgbClr val="3F3F3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"/>
          <p:cNvSpPr txBox="1"/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033">
                <a:solidFill>
                  <a:schemeClr val="dk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Visualization - D3.js Integration</a:t>
            </a:r>
            <a:endParaRPr b="1" sz="4033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Libre Franklin Medium"/>
              <a:buNone/>
            </a:pPr>
            <a:r>
              <a:t/>
            </a:r>
            <a:endParaRPr/>
          </a:p>
        </p:txBody>
      </p:sp>
      <p:sp>
        <p:nvSpPr>
          <p:cNvPr id="111" name="Google Shape;111;p5"/>
          <p:cNvSpPr txBox="1"/>
          <p:nvPr>
            <p:ph idx="1" type="body"/>
          </p:nvPr>
        </p:nvSpPr>
        <p:spPr>
          <a:xfrm>
            <a:off x="0" y="1825625"/>
            <a:ext cx="5867400" cy="45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9500" lvl="0" marL="4572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74151"/>
              </a:buClr>
              <a:buSzPts val="2534"/>
              <a:buFont typeface="Arial"/>
              <a:buChar char="▪"/>
            </a:pPr>
            <a:r>
              <a:rPr lang="en-US" sz="2533">
                <a:solidFill>
                  <a:srgbClr val="37415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D3.js    visualization Code</a:t>
            </a:r>
            <a:endParaRPr sz="2533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2533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33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292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chemeClr val="dk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&lt;INCLUDE THE CODE image&gt;</a:t>
            </a:r>
            <a:endParaRPr sz="3000">
              <a:solidFill>
                <a:schemeClr val="dk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"/>
          <p:cNvSpPr txBox="1"/>
          <p:nvPr/>
        </p:nvSpPr>
        <p:spPr>
          <a:xfrm>
            <a:off x="5608750" y="1727300"/>
            <a:ext cx="6459600" cy="50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9500" lvl="0" marL="4572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374151"/>
              </a:buClr>
              <a:buSzPts val="2534"/>
              <a:buChar char="▪"/>
            </a:pPr>
            <a:r>
              <a:rPr lang="en-US" sz="2533">
                <a:solidFill>
                  <a:srgbClr val="374151"/>
                </a:solidFill>
                <a:highlight>
                  <a:srgbClr val="F7F7F8"/>
                </a:highlight>
              </a:rPr>
              <a:t>Highlight of the library's role in</a:t>
            </a:r>
            <a:endParaRPr sz="2533">
              <a:solidFill>
                <a:srgbClr val="374151"/>
              </a:solidFill>
              <a:highlight>
                <a:srgbClr val="F7F7F8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33">
                <a:solidFill>
                  <a:srgbClr val="374151"/>
                </a:solidFill>
                <a:highlight>
                  <a:srgbClr val="F7F7F8"/>
                </a:highlight>
              </a:rPr>
              <a:t>dynamic and interactive data representation</a:t>
            </a:r>
            <a:endParaRPr sz="2533">
              <a:solidFill>
                <a:srgbClr val="374151"/>
              </a:solidFill>
              <a:highlight>
                <a:srgbClr val="F7F7F8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33">
              <a:solidFill>
                <a:srgbClr val="374151"/>
              </a:solidFill>
              <a:highlight>
                <a:srgbClr val="F7F7F8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33">
              <a:solidFill>
                <a:srgbClr val="374151"/>
              </a:solidFill>
              <a:highlight>
                <a:srgbClr val="F7F7F8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33">
                <a:solidFill>
                  <a:srgbClr val="374151"/>
                </a:solidFill>
                <a:highlight>
                  <a:srgbClr val="F7F7F8"/>
                </a:highlight>
              </a:rPr>
              <a:t>&lt; INCLUDE THE CODE&gt;</a:t>
            </a:r>
            <a:endParaRPr sz="2533">
              <a:solidFill>
                <a:srgbClr val="374151"/>
              </a:solidFill>
              <a:highlight>
                <a:srgbClr val="F7F7F8"/>
              </a:highlight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"/>
          <p:cNvSpPr txBox="1"/>
          <p:nvPr>
            <p:ph type="title"/>
          </p:nvPr>
        </p:nvSpPr>
        <p:spPr>
          <a:xfrm>
            <a:off x="132825" y="219125"/>
            <a:ext cx="11693700" cy="151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t/>
            </a:r>
            <a:endParaRPr sz="296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t/>
            </a:r>
            <a:endParaRPr sz="296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t/>
            </a:r>
            <a:endParaRPr sz="296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t/>
            </a:r>
            <a:endParaRPr sz="296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t/>
            </a:r>
            <a:endParaRPr sz="296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t/>
            </a:r>
            <a:endParaRPr sz="296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t/>
            </a:r>
            <a:endParaRPr sz="296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t/>
            </a:r>
            <a:endParaRPr sz="296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t/>
            </a:r>
            <a:endParaRPr sz="296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t/>
            </a:r>
            <a:endParaRPr sz="296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rPr lang="en-US" sz="2960"/>
              <a:t>Geospatial Visualization:</a:t>
            </a:r>
            <a:endParaRPr sz="296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ct val="33445"/>
              <a:buFont typeface="Arial"/>
              <a:buNone/>
            </a:pPr>
            <a:r>
              <a:rPr lang="en-US" sz="2960"/>
              <a:t>  - Explore geospatial visualization using D3.js to represent Covid-19 data on a world map, providing insights into global patterns.</a:t>
            </a:r>
            <a:endParaRPr sz="3659"/>
          </a:p>
        </p:txBody>
      </p:sp>
      <p:sp>
        <p:nvSpPr>
          <p:cNvPr id="118" name="Google Shape;118;p6"/>
          <p:cNvSpPr txBox="1"/>
          <p:nvPr>
            <p:ph idx="1" type="body"/>
          </p:nvPr>
        </p:nvSpPr>
        <p:spPr>
          <a:xfrm>
            <a:off x="1066800" y="4356675"/>
            <a:ext cx="7772400" cy="15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/>
              <a:t>&lt;MAP&gt;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"/>
          <p:cNvSpPr txBox="1"/>
          <p:nvPr>
            <p:ph type="title"/>
          </p:nvPr>
        </p:nvSpPr>
        <p:spPr>
          <a:xfrm>
            <a:off x="1066800" y="99220"/>
            <a:ext cx="10058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Libre Franklin Medium"/>
              <a:buNone/>
            </a:pPr>
            <a:r>
              <a:rPr lang="en-US"/>
              <a:t>Web </a:t>
            </a:r>
            <a:r>
              <a:rPr lang="en-US"/>
              <a:t>Scraping</a:t>
            </a:r>
            <a:endParaRPr/>
          </a:p>
        </p:txBody>
      </p:sp>
      <p:sp>
        <p:nvSpPr>
          <p:cNvPr id="124" name="Google Shape;124;p7"/>
          <p:cNvSpPr txBox="1"/>
          <p:nvPr>
            <p:ph idx="1" type="body"/>
          </p:nvPr>
        </p:nvSpPr>
        <p:spPr>
          <a:xfrm>
            <a:off x="1066800" y="1828799"/>
            <a:ext cx="48006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25" name="Google Shape;125;p7"/>
          <p:cNvSpPr txBox="1"/>
          <p:nvPr>
            <p:ph idx="2" type="body"/>
          </p:nvPr>
        </p:nvSpPr>
        <p:spPr>
          <a:xfrm>
            <a:off x="1066800" y="2590799"/>
            <a:ext cx="4800600" cy="38100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762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26" name="Google Shape;126;p7"/>
          <p:cNvSpPr txBox="1"/>
          <p:nvPr>
            <p:ph idx="3" type="body"/>
          </p:nvPr>
        </p:nvSpPr>
        <p:spPr>
          <a:xfrm>
            <a:off x="6324600" y="1828799"/>
            <a:ext cx="48006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27" name="Google Shape;127;p7"/>
          <p:cNvSpPr txBox="1"/>
          <p:nvPr>
            <p:ph idx="4" type="body"/>
          </p:nvPr>
        </p:nvSpPr>
        <p:spPr>
          <a:xfrm>
            <a:off x="6324600" y="2590799"/>
            <a:ext cx="4800600" cy="38100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762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"/>
          <p:cNvSpPr txBox="1"/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4400">
                <a:solidFill>
                  <a:schemeClr val="dk1"/>
                </a:solidFill>
                <a:highlight>
                  <a:srgbClr val="F7F7F8"/>
                </a:highlight>
                <a:latin typeface="Arial"/>
                <a:ea typeface="Arial"/>
                <a:cs typeface="Arial"/>
                <a:sym typeface="Arial"/>
              </a:rPr>
              <a:t>Project Outcome</a:t>
            </a:r>
            <a:endParaRPr sz="4800"/>
          </a:p>
        </p:txBody>
      </p:sp>
      <p:sp>
        <p:nvSpPr>
          <p:cNvPr id="133" name="Google Shape;133;p8"/>
          <p:cNvSpPr txBox="1"/>
          <p:nvPr/>
        </p:nvSpPr>
        <p:spPr>
          <a:xfrm>
            <a:off x="628875" y="1912275"/>
            <a:ext cx="7327500" cy="44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solidFill>
                <a:schemeClr val="dk1"/>
              </a:solidFill>
              <a:highlight>
                <a:srgbClr val="F7F7F8"/>
              </a:highlight>
            </a:endParaRPr>
          </a:p>
          <a:p>
            <a:pPr indent="0" lvl="0" marL="4572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highlight>
                <a:srgbClr val="F7F7F8"/>
              </a:highlight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>
                <a:solidFill>
                  <a:schemeClr val="dk1"/>
                </a:solidFill>
                <a:highlight>
                  <a:srgbClr val="F7F7F8"/>
                </a:highlight>
              </a:rPr>
              <a:t> </a:t>
            </a:r>
            <a:r>
              <a:rPr lang="en-US" sz="3600">
                <a:solidFill>
                  <a:srgbClr val="374151"/>
                </a:solidFill>
                <a:highlight>
                  <a:srgbClr val="F7F7F8"/>
                </a:highlight>
              </a:rPr>
              <a:t>Higher Spending on Health and Mortality Rate</a:t>
            </a:r>
            <a:endParaRPr sz="3600">
              <a:solidFill>
                <a:srgbClr val="374151"/>
              </a:solidFill>
              <a:highlight>
                <a:srgbClr val="F7F7F8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highlight>
                <a:srgbClr val="F7F7F8"/>
              </a:highlight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>
                <a:solidFill>
                  <a:schemeClr val="dk1"/>
                </a:solidFill>
                <a:highlight>
                  <a:srgbClr val="F7F7F8"/>
                </a:highlight>
              </a:rPr>
              <a:t> </a:t>
            </a:r>
            <a:r>
              <a:rPr lang="en-US" sz="3600">
                <a:solidFill>
                  <a:srgbClr val="374151"/>
                </a:solidFill>
                <a:highlight>
                  <a:srgbClr val="F7F7F8"/>
                </a:highlight>
              </a:rPr>
              <a:t>Visualizations leading to Informed Decision-Making</a:t>
            </a:r>
            <a:endParaRPr sz="2300">
              <a:solidFill>
                <a:srgbClr val="374151"/>
              </a:solidFill>
              <a:highlight>
                <a:srgbClr val="F7F7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7F7F8"/>
              </a:highlight>
            </a:endParaRPr>
          </a:p>
          <a:p>
            <a:pPr indent="0" lvl="0" marL="292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7F7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F3F3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pic>
        <p:nvPicPr>
          <p:cNvPr id="134" name="Google Shape;13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8875" y="4650483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"/>
          <p:cNvSpPr txBox="1"/>
          <p:nvPr/>
        </p:nvSpPr>
        <p:spPr>
          <a:xfrm>
            <a:off x="429700" y="432550"/>
            <a:ext cx="7626300" cy="59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1"/>
                </a:solidFill>
                <a:highlight>
                  <a:srgbClr val="F7F7F8"/>
                </a:highlight>
              </a:rPr>
              <a:t>Project Limitations</a:t>
            </a:r>
            <a:endParaRPr b="1" sz="4000">
              <a:solidFill>
                <a:schemeClr val="dk1"/>
              </a:solidFill>
              <a:highlight>
                <a:srgbClr val="F7F7F8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000">
              <a:solidFill>
                <a:schemeClr val="dk1"/>
              </a:solidFill>
              <a:highlight>
                <a:srgbClr val="F7F7F8"/>
              </a:highlight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7F7F8"/>
              </a:highlight>
            </a:endParaRPr>
          </a:p>
          <a:p>
            <a:pPr indent="-40005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700"/>
              <a:buChar char="●"/>
            </a:pPr>
            <a:r>
              <a:rPr lang="en-US" sz="2700">
                <a:solidFill>
                  <a:schemeClr val="dk1"/>
                </a:solidFill>
                <a:highlight>
                  <a:srgbClr val="F7F7F8"/>
                </a:highlight>
              </a:rPr>
              <a:t> </a:t>
            </a:r>
            <a:r>
              <a:rPr lang="en-US" sz="2700">
                <a:solidFill>
                  <a:srgbClr val="374151"/>
                </a:solidFill>
                <a:highlight>
                  <a:srgbClr val="F7F7F8"/>
                </a:highlight>
              </a:rPr>
              <a:t>Some Major Countries Left Out</a:t>
            </a:r>
            <a:endParaRPr sz="2700">
              <a:solidFill>
                <a:srgbClr val="374151"/>
              </a:solidFill>
              <a:highlight>
                <a:srgbClr val="F7F7F8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74151"/>
              </a:solidFill>
              <a:highlight>
                <a:srgbClr val="F7F7F8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74151"/>
              </a:solidFill>
              <a:highlight>
                <a:srgbClr val="F7F7F8"/>
              </a:highlight>
            </a:endParaRPr>
          </a:p>
          <a:p>
            <a:pPr indent="-400050" lvl="0" marL="9779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374151"/>
              </a:buClr>
              <a:buSzPts val="2700"/>
              <a:buChar char="●"/>
            </a:pPr>
            <a:r>
              <a:rPr lang="en-US" sz="2700">
                <a:solidFill>
                  <a:srgbClr val="374151"/>
                </a:solidFill>
                <a:highlight>
                  <a:srgbClr val="F7F7F8"/>
                </a:highlight>
              </a:rPr>
              <a:t>Time Constraints for Data Manipulation</a:t>
            </a:r>
            <a:endParaRPr sz="2700">
              <a:solidFill>
                <a:srgbClr val="374151"/>
              </a:solidFill>
              <a:highlight>
                <a:srgbClr val="F7F7F8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7F7F8"/>
              </a:highlight>
            </a:endParaRPr>
          </a:p>
          <a:p>
            <a:pPr indent="0" lvl="0" marL="2921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highlight>
                <a:srgbClr val="F7F7F8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F3F3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sp>
        <p:nvSpPr>
          <p:cNvPr id="140" name="Google Shape;140;p9"/>
          <p:cNvSpPr txBox="1"/>
          <p:nvPr/>
        </p:nvSpPr>
        <p:spPr>
          <a:xfrm>
            <a:off x="8297900" y="503675"/>
            <a:ext cx="3699300" cy="60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F3F3F"/>
              </a:solidFill>
              <a:latin typeface="Libre Franklin Medium"/>
              <a:ea typeface="Libre Franklin Medium"/>
              <a:cs typeface="Libre Franklin Medium"/>
              <a:sym typeface="Libre Franklin Medium"/>
            </a:endParaRPr>
          </a:p>
        </p:txBody>
      </p:sp>
      <p:pic>
        <p:nvPicPr>
          <p:cNvPr id="141" name="Google Shape;14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6000" y="347175"/>
            <a:ext cx="3048675" cy="288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Medical Design 16x9">
  <a:themeElements>
    <a:clrScheme name="MedicalHealth">
      <a:dk1>
        <a:srgbClr val="000000"/>
      </a:dk1>
      <a:lt1>
        <a:srgbClr val="FFFFFF"/>
      </a:lt1>
      <a:dk2>
        <a:srgbClr val="656367"/>
      </a:dk2>
      <a:lt2>
        <a:srgbClr val="F2F2F2"/>
      </a:lt2>
      <a:accent1>
        <a:srgbClr val="B82D2F"/>
      </a:accent1>
      <a:accent2>
        <a:srgbClr val="333333"/>
      </a:accent2>
      <a:accent3>
        <a:srgbClr val="2B4A63"/>
      </a:accent3>
      <a:accent4>
        <a:srgbClr val="445E45"/>
      </a:accent4>
      <a:accent5>
        <a:srgbClr val="5A3A64"/>
      </a:accent5>
      <a:accent6>
        <a:srgbClr val="DB8526"/>
      </a:accent6>
      <a:hlink>
        <a:srgbClr val="164E6E"/>
      </a:hlink>
      <a:folHlink>
        <a:srgbClr val="667F6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MedicalHealth">
      <a:dk1>
        <a:srgbClr val="000000"/>
      </a:dk1>
      <a:lt1>
        <a:srgbClr val="FFFFFF"/>
      </a:lt1>
      <a:dk2>
        <a:srgbClr val="656367"/>
      </a:dk2>
      <a:lt2>
        <a:srgbClr val="F2F2F2"/>
      </a:lt2>
      <a:accent1>
        <a:srgbClr val="B82D2F"/>
      </a:accent1>
      <a:accent2>
        <a:srgbClr val="333333"/>
      </a:accent2>
      <a:accent3>
        <a:srgbClr val="2B4A63"/>
      </a:accent3>
      <a:accent4>
        <a:srgbClr val="445E45"/>
      </a:accent4>
      <a:accent5>
        <a:srgbClr val="5A3A64"/>
      </a:accent5>
      <a:accent6>
        <a:srgbClr val="DB8526"/>
      </a:accent6>
      <a:hlink>
        <a:srgbClr val="164E6E"/>
      </a:hlink>
      <a:folHlink>
        <a:srgbClr val="667F6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2023-11-09T14:04:48Z</dcterms:created>
  <dc:creator>Kavish Naran</dc:creator>
</cp:coreProperties>
</file>